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510" y="-3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67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471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542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278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30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134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766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949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16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50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9472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A98C9-C6D3-4436-B6CD-18C5CB4E2921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D1AC-7BA6-450B-80FE-6E39611410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551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2.jpe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24991" y="799227"/>
            <a:ext cx="5040313" cy="316389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0"/>
              </a:spcBef>
              <a:defRPr/>
            </a:pPr>
            <a:r>
              <a:rPr lang="ru-RU" sz="1200" b="1" kern="0" dirty="0">
                <a:solidFill>
                  <a:srgbClr val="006666"/>
                </a:solidFill>
                <a:latin typeface="Times New Roman" pitchFamily="18" charset="0"/>
              </a:rPr>
              <a:t>УПАКОВКА ДЛЯ ЗАХИСТУ ПРОДУКТІВ ХАРЧУВАННЯ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5" name="Рисунок 76" descr="http://www.nas.gov.ua/Style%20Library/Images/log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251520"/>
            <a:ext cx="792831" cy="599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/>
          </a:blip>
          <a:srcRect l="5771" r="5771"/>
          <a:stretch>
            <a:fillRect/>
          </a:stretch>
        </p:blipFill>
        <p:spPr>
          <a:xfrm>
            <a:off x="6165304" y="164839"/>
            <a:ext cx="529822" cy="580007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52735" y="196081"/>
            <a:ext cx="49596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uk-UA" sz="14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НАЦІОНАЛЬНА АКАДЕМІЯ НАУК УКРАЇНИ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4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Інститут біоорганічної хімії</a:t>
            </a:r>
            <a:r>
              <a:rPr lang="en-US" sz="14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та нафтохімії ім. В.П</a:t>
            </a:r>
            <a:r>
              <a:rPr lang="uk-UA" sz="14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. Кухаря </a:t>
            </a:r>
            <a:endParaRPr lang="uk-UA" sz="1400" b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292183" y="3769112"/>
            <a:ext cx="648072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180975" algn="just">
              <a:spcAft>
                <a:spcPts val="0"/>
              </a:spcAft>
            </a:pPr>
            <a:r>
              <a:rPr lang="uk-UA" sz="1200" dirty="0" smtClean="0">
                <a:solidFill>
                  <a:srgbClr val="000000"/>
                </a:solidFill>
                <a:latin typeface="Times New Roman"/>
              </a:rPr>
              <a:t>Плівки </a:t>
            </a:r>
            <a:r>
              <a:rPr lang="uk-UA" sz="1200" dirty="0">
                <a:solidFill>
                  <a:srgbClr val="000000"/>
                </a:solidFill>
                <a:latin typeface="Times New Roman"/>
              </a:rPr>
              <a:t>для застосування як їстівна упаковка для захисту продуктів від механічних ушкоджень, біологічного та хімічного впливу. Зберігають оптимальну вологість та захищають від черствіння. </a:t>
            </a:r>
            <a:endParaRPr lang="uk-UA" sz="1200" dirty="0">
              <a:latin typeface="Times New Roman"/>
              <a:ea typeface="Times New Roman"/>
            </a:endParaRPr>
          </a:p>
          <a:p>
            <a:pPr indent="180975" algn="just">
              <a:spcAft>
                <a:spcPts val="0"/>
              </a:spcAft>
            </a:pPr>
            <a:r>
              <a:rPr lang="uk-UA" sz="1200" dirty="0" smtClean="0">
                <a:solidFill>
                  <a:srgbClr val="000000"/>
                </a:solidFill>
                <a:latin typeface="Times New Roman"/>
              </a:rPr>
              <a:t>Плівки </a:t>
            </a:r>
            <a:r>
              <a:rPr lang="uk-UA" sz="1200" dirty="0">
                <a:solidFill>
                  <a:srgbClr val="000000"/>
                </a:solidFill>
                <a:latin typeface="Times New Roman"/>
              </a:rPr>
              <a:t>містять поживні речовини: пектин, </a:t>
            </a:r>
            <a:r>
              <a:rPr lang="el-GR" sz="1200" dirty="0">
                <a:solidFill>
                  <a:srgbClr val="000000"/>
                </a:solidFill>
                <a:latin typeface="Times New Roman"/>
              </a:rPr>
              <a:t>β-</a:t>
            </a:r>
            <a:r>
              <a:rPr lang="uk-UA" sz="1200" dirty="0">
                <a:solidFill>
                  <a:srgbClr val="000000"/>
                </a:solidFill>
                <a:latin typeface="Times New Roman"/>
              </a:rPr>
              <a:t>каротин, вітаміни групи В та </a:t>
            </a:r>
            <a:r>
              <a:rPr lang="en-US" sz="1200" dirty="0">
                <a:solidFill>
                  <a:srgbClr val="000000"/>
                </a:solidFill>
                <a:latin typeface="Times New Roman"/>
              </a:rPr>
              <a:t>U</a:t>
            </a:r>
            <a:r>
              <a:rPr lang="uk-UA" sz="1200" dirty="0">
                <a:solidFill>
                  <a:srgbClr val="000000"/>
                </a:solidFill>
                <a:latin typeface="Times New Roman"/>
              </a:rPr>
              <a:t>, бетаїн, клітковину, сорбенти. Всі зразки розчинні у воді при кімнатній температурі. За 10 – 15 хв. плівки розкладаються на окремі частинки, які потім розчиняються. На діаграмі  наведено залежність температури початку деформації зразків від постійного навантаження. 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Межа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міцності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при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цьому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складає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10, 2.5 та 1.25 кг/см</a:t>
            </a:r>
            <a:r>
              <a:rPr lang="ru-RU" sz="1200" baseline="30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при температурах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відповідно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40, 80 та 130 </a:t>
            </a:r>
            <a:r>
              <a:rPr lang="ru-RU" sz="1200" baseline="30000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</a:t>
            </a:r>
            <a:endParaRPr lang="uk-UA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809978" y="8316416"/>
            <a:ext cx="544512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02094, м. Київ-94, </a:t>
            </a:r>
            <a:r>
              <a:rPr kumimoji="0" lang="ru-RU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вул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Мурманська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1</a:t>
            </a:r>
            <a:b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тел.+38(044) 558-53-88,</a:t>
            </a:r>
            <a:r>
              <a:rPr kumimoji="0" lang="ru-RU" sz="11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факс +38(044) 573-25-52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users@bpci.kiev.ua</a:t>
            </a:r>
            <a:endParaRPr kumimoji="0" lang="ru-RU" sz="11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1" b="4349"/>
          <a:stretch/>
        </p:blipFill>
        <p:spPr bwMode="auto">
          <a:xfrm>
            <a:off x="585055" y="1166749"/>
            <a:ext cx="2897310" cy="241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720" y="1161344"/>
            <a:ext cx="278476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551984"/>
              </p:ext>
            </p:extLst>
          </p:nvPr>
        </p:nvGraphicFramePr>
        <p:xfrm>
          <a:off x="447355" y="5580112"/>
          <a:ext cx="25527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7" imgW="3692957" imgH="2999232" progId="Origin50.Graph">
                  <p:embed/>
                </p:oleObj>
              </mc:Choice>
              <mc:Fallback>
                <p:oleObj r:id="rId7" imgW="3692957" imgH="2999232" progId="Origin50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280" t="6859" r="7048" b="6456"/>
                      <a:stretch>
                        <a:fillRect/>
                      </a:stretch>
                    </p:blipFill>
                    <p:spPr bwMode="auto">
                      <a:xfrm>
                        <a:off x="447355" y="5580112"/>
                        <a:ext cx="2552700" cy="200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06301" y="7668344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Діаграма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деформації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плівкових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зразків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Рисунок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32911" y="4945590"/>
            <a:ext cx="1395621" cy="309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03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Origin50.Graph</vt:lpstr>
      <vt:lpstr>УПАКОВКА ДЛЯ ЗАХИСТУ ПРОДУКТІВ ХАРЧУВАННЯ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ЕФЕКТИВНІ ОРГАНО-МІНЕРАЛЬНІ ДОБРИВА – КОМПЛЕКСНЕ ВИРІШЕННЯ ВИКОРИСТАННЯ МІСЦЕВИХ СИРОВИННИХ РЕСУРСІВ ТА ПЕРСПЕКТИВНИЙ НАПРЯМ ВІДТВОРЕННЯ РОДЮЧОСТІ ҐРУНТІВ</dc:title>
  <dc:creator>Попильниченко С.В.</dc:creator>
  <cp:lastModifiedBy>Попильниченко С.В.</cp:lastModifiedBy>
  <cp:revision>5</cp:revision>
  <dcterms:created xsi:type="dcterms:W3CDTF">2019-11-01T08:58:40Z</dcterms:created>
  <dcterms:modified xsi:type="dcterms:W3CDTF">2019-11-01T09:34:55Z</dcterms:modified>
</cp:coreProperties>
</file>